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256" r:id="rId2"/>
    <p:sldId id="257" r:id="rId3"/>
    <p:sldId id="258" r:id="rId4"/>
    <p:sldId id="259" r:id="rId5"/>
    <p:sldId id="281" r:id="rId6"/>
    <p:sldId id="260" r:id="rId7"/>
    <p:sldId id="261" r:id="rId8"/>
    <p:sldId id="262" r:id="rId9"/>
    <p:sldId id="263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ен стил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53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6726F2-9410-40E6-88E9-3D7AAB700755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9A767E-6465-46CF-9457-BAA92FAD9140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87853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лавие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28" name="Контейнер за 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17" name="Контейнер за долния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29" name="Контейнер за номер на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  <p:sp>
        <p:nvSpPr>
          <p:cNvPr id="9" name="Подзаглавие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bg-BG" smtClean="0"/>
              <a:t>Щракнете за редакция стил подзагл. обр.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съдържани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bg-BG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Щракнете върху иконата, за да добавите картина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lang="bg-BG" smtClean="0"/>
              <a:t>Второ ниво</a:t>
            </a:r>
          </a:p>
          <a:p>
            <a:pPr lvl="2" eaLnBrk="1" latinLnBrk="0" hangingPunct="1"/>
            <a:r>
              <a:rPr lang="bg-BG" smtClean="0"/>
              <a:t>Трето ниво</a:t>
            </a:r>
          </a:p>
          <a:p>
            <a:pPr lvl="3" eaLnBrk="1" latinLnBrk="0" hangingPunct="1"/>
            <a:r>
              <a:rPr lang="bg-BG" smtClean="0"/>
              <a:t>Четвърто ниво</a:t>
            </a:r>
          </a:p>
          <a:p>
            <a:pPr lvl="4" eaLnBrk="1" latinLnBrk="0" hangingPunct="1"/>
            <a:r>
              <a:rPr lang="bg-BG" smtClean="0"/>
              <a:t>Пето ниво</a:t>
            </a:r>
            <a:endParaRPr kumimoji="0" lang="en-US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Контейнер за заглавие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bg-BG" smtClean="0"/>
              <a:t>Редакт. стил загл. образец</a:t>
            </a:r>
            <a:endParaRPr kumimoji="0" lang="en-US"/>
          </a:p>
        </p:txBody>
      </p:sp>
      <p:sp>
        <p:nvSpPr>
          <p:cNvPr id="13" name="Текстов контейнер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bg-BG" smtClean="0"/>
              <a:t>Щракнете, за да редактирате стиловете на текста в образеца</a:t>
            </a:r>
          </a:p>
          <a:p>
            <a:pPr lvl="1" eaLnBrk="1" latinLnBrk="0" hangingPunct="1"/>
            <a:r>
              <a:rPr kumimoji="0" lang="bg-BG" smtClean="0"/>
              <a:t>Второ ниво</a:t>
            </a:r>
          </a:p>
          <a:p>
            <a:pPr lvl="2" eaLnBrk="1" latinLnBrk="0" hangingPunct="1"/>
            <a:r>
              <a:rPr kumimoji="0" lang="bg-BG" smtClean="0"/>
              <a:t>Трето ниво</a:t>
            </a:r>
          </a:p>
          <a:p>
            <a:pPr lvl="3" eaLnBrk="1" latinLnBrk="0" hangingPunct="1"/>
            <a:r>
              <a:rPr kumimoji="0" lang="bg-BG" smtClean="0"/>
              <a:t>Четвърто ниво</a:t>
            </a:r>
          </a:p>
          <a:p>
            <a:pPr lvl="4" eaLnBrk="1" latinLnBrk="0" hangingPunct="1"/>
            <a:r>
              <a:rPr kumimoji="0" lang="bg-BG" smtClean="0"/>
              <a:t>Пето ниво</a:t>
            </a:r>
            <a:endParaRPr kumimoji="0" lang="en-US"/>
          </a:p>
        </p:txBody>
      </p:sp>
      <p:sp>
        <p:nvSpPr>
          <p:cNvPr id="14" name="Контейнер за 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1E5390AA-EE5E-42FD-9C7C-726C236C9929}" type="datetimeFigureOut">
              <a:rPr lang="bg-BG" smtClean="0"/>
              <a:t>23.6.2026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23" name="Контейнер за номер на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9093431-2949-490B-9403-914AF3BF94F8}" type="slidenum">
              <a:rPr lang="bg-BG" smtClean="0"/>
              <a:t>‹#›</a:t>
            </a:fld>
            <a:endParaRPr lang="bg-BG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58837" cy="927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2699" y="314059"/>
            <a:ext cx="957263" cy="1354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717283"/>
            <a:ext cx="1085850" cy="950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0193" y="1737791"/>
            <a:ext cx="8639175" cy="646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944" y="2549856"/>
            <a:ext cx="3041650" cy="490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2850"/>
            <a:ext cx="9199563" cy="1835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the_mountain-space-43839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6588224" y="254985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6759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5613" y="-1107504"/>
            <a:ext cx="9309100" cy="82089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Текстово поле 3"/>
          <p:cNvSpPr txBox="1"/>
          <p:nvPr/>
        </p:nvSpPr>
        <p:spPr>
          <a:xfrm flipH="1">
            <a:off x="1332048" y="2751332"/>
            <a:ext cx="655272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>
                <a:solidFill>
                  <a:prstClr val="black"/>
                </a:solidFill>
                <a:cs typeface="Times New Roman" panose="02020603050405020304" pitchFamily="18" charset="0"/>
              </a:rPr>
              <a:t>                  Тема: </a:t>
            </a:r>
          </a:p>
          <a:p>
            <a:pPr algn="ctr"/>
            <a:r>
              <a:rPr lang="bg-BG" sz="4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„Слънчева система“-                   </a:t>
            </a:r>
            <a:r>
              <a:rPr lang="bg-BG" sz="4000" b="1" dirty="0">
                <a:solidFill>
                  <a:prstClr val="black"/>
                </a:solidFill>
                <a:cs typeface="Times New Roman" panose="02020603050405020304" pitchFamily="18" charset="0"/>
              </a:rPr>
              <a:t>дейности на </a:t>
            </a:r>
            <a:r>
              <a:rPr lang="bg-BG" sz="4000" b="1" dirty="0" smtClean="0">
                <a:solidFill>
                  <a:prstClr val="black"/>
                </a:solidFill>
                <a:cs typeface="Times New Roman" panose="02020603050405020304" pitchFamily="18" charset="0"/>
              </a:rPr>
              <a:t>четвъртите </a:t>
            </a:r>
            <a:r>
              <a:rPr lang="bg-BG" sz="4000" b="1" dirty="0">
                <a:solidFill>
                  <a:prstClr val="black"/>
                </a:solidFill>
                <a:cs typeface="Times New Roman" panose="02020603050405020304" pitchFamily="18" charset="0"/>
              </a:rPr>
              <a:t>класове за учебната 2025/2026 г.</a:t>
            </a:r>
          </a:p>
        </p:txBody>
      </p:sp>
      <p:pic>
        <p:nvPicPr>
          <p:cNvPr id="2052" name="Picture 4" descr="https://i.pinimg.com/736x/1b/41/fd/1b41fd39d51831e39b046b530b8fd8a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48" b="7906"/>
          <a:stretch/>
        </p:blipFill>
        <p:spPr bwMode="auto">
          <a:xfrm>
            <a:off x="3131840" y="188640"/>
            <a:ext cx="2229160" cy="259523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Текстово поле 2"/>
          <p:cNvSpPr txBox="1"/>
          <p:nvPr/>
        </p:nvSpPr>
        <p:spPr>
          <a:xfrm>
            <a:off x="5353207" y="1586289"/>
            <a:ext cx="10406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g-BG" sz="3200" b="1" dirty="0" smtClean="0">
                <a:solidFill>
                  <a:srgbClr val="7030A0"/>
                </a:solidFill>
              </a:rPr>
              <a:t>клас</a:t>
            </a:r>
            <a:endParaRPr lang="bg-BG" sz="3200" b="1" dirty="0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15731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20591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22"/>
          <a:stretch/>
        </p:blipFill>
        <p:spPr bwMode="auto">
          <a:xfrm>
            <a:off x="323528" y="1714500"/>
            <a:ext cx="8403480" cy="472572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860373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91385"/>
            <a:ext cx="8352927" cy="59492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6587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261047"/>
            <a:ext cx="6481730" cy="3645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56" y="4001955"/>
            <a:ext cx="3026023" cy="27491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3967715"/>
            <a:ext cx="3470399" cy="266000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191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299" y="1645223"/>
            <a:ext cx="8690859" cy="518457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10" y="-358"/>
            <a:ext cx="9205913" cy="1755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874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605" y="476672"/>
            <a:ext cx="8534070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773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1281" y="116632"/>
            <a:ext cx="913271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Мисия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„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Туристически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агент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.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Ваканция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в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Слънчевата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система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“. (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създаване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туристически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пакет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за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ваканция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свой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щанд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изложението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„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Космически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туризъм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“).</a:t>
            </a:r>
            <a:endParaRPr lang="bg-BG" sz="2000" b="1" dirty="0">
              <a:solidFill>
                <a:schemeClr val="bg1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132295"/>
            <a:ext cx="6097587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35" b="21693"/>
          <a:stretch/>
        </p:blipFill>
        <p:spPr bwMode="auto">
          <a:xfrm>
            <a:off x="231628" y="1132295"/>
            <a:ext cx="2521916" cy="3429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24" r="15826"/>
          <a:stretch/>
        </p:blipFill>
        <p:spPr bwMode="auto">
          <a:xfrm>
            <a:off x="2915816" y="4226604"/>
            <a:ext cx="3160662" cy="26383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612" r="50672" b="22859"/>
          <a:stretch/>
        </p:blipFill>
        <p:spPr bwMode="auto">
          <a:xfrm>
            <a:off x="6444208" y="4515417"/>
            <a:ext cx="1818978" cy="23425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732" t="5100" r="39390" b="28363"/>
          <a:stretch/>
        </p:blipFill>
        <p:spPr bwMode="auto">
          <a:xfrm>
            <a:off x="738650" y="4547882"/>
            <a:ext cx="1571968" cy="2317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717245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1801" y="30753"/>
            <a:ext cx="9248776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875787"/>
            <a:ext cx="7914600" cy="556444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3752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180061"/>
            <a:ext cx="3853507" cy="21670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185"/>
          <a:stretch/>
        </p:blipFill>
        <p:spPr bwMode="auto">
          <a:xfrm>
            <a:off x="323528" y="141105"/>
            <a:ext cx="1563162" cy="2102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2924944"/>
            <a:ext cx="6180978" cy="4051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077"/>
          <a:stretch/>
        </p:blipFill>
        <p:spPr bwMode="auto">
          <a:xfrm>
            <a:off x="7108020" y="279631"/>
            <a:ext cx="1529275" cy="2103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3790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46817" y="9925"/>
            <a:ext cx="913271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Ловци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планети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(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проекти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„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Слънчева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система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“,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математика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инженерство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дизайн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и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български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език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).</a:t>
            </a:r>
            <a:endParaRPr lang="bg-BG" sz="2000" b="1" dirty="0">
              <a:solidFill>
                <a:schemeClr val="bg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7" y="908720"/>
            <a:ext cx="9091376" cy="56795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0393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68" y="29139"/>
            <a:ext cx="919956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912" y="692696"/>
            <a:ext cx="8555874" cy="59874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7395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14390"/>
            <a:ext cx="919956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790" y="855765"/>
            <a:ext cx="9112082" cy="57532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402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0"/>
            <a:ext cx="919956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9210" y="548680"/>
            <a:ext cx="5377996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694" y="3848140"/>
            <a:ext cx="5352256" cy="30098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4907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342" y="0"/>
            <a:ext cx="9205913" cy="841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6300" y="420687"/>
            <a:ext cx="4201221" cy="23625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7" t="6323" r="437" b="15581"/>
          <a:stretch/>
        </p:blipFill>
        <p:spPr bwMode="auto">
          <a:xfrm>
            <a:off x="610634" y="4948522"/>
            <a:ext cx="4560168" cy="2002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283"/>
          <a:stretch/>
        </p:blipFill>
        <p:spPr bwMode="auto">
          <a:xfrm>
            <a:off x="2096852" y="2636912"/>
            <a:ext cx="4969507" cy="2311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4299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106637" y="211067"/>
            <a:ext cx="896448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Превозните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средства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бъдещето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в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космоса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(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изработване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3D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модели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).</a:t>
            </a:r>
            <a:endParaRPr lang="bg-BG" sz="2000" b="1" dirty="0">
              <a:solidFill>
                <a:schemeClr val="bg1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1" r="17775" b="7440"/>
          <a:stretch/>
        </p:blipFill>
        <p:spPr bwMode="auto">
          <a:xfrm>
            <a:off x="2583773" y="2077556"/>
            <a:ext cx="5760640" cy="400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531"/>
          <a:stretch/>
        </p:blipFill>
        <p:spPr bwMode="auto">
          <a:xfrm>
            <a:off x="6156176" y="1763708"/>
            <a:ext cx="1944216" cy="15802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747580" y="4717587"/>
            <a:ext cx="3012505" cy="1268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1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01"/>
          <a:stretch/>
        </p:blipFill>
        <p:spPr bwMode="auto">
          <a:xfrm>
            <a:off x="2583773" y="611177"/>
            <a:ext cx="2237195" cy="14663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930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867" y="74088"/>
            <a:ext cx="902970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8541289" cy="5877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11134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902970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58" y="783722"/>
            <a:ext cx="8803099" cy="56565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1174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16632"/>
            <a:ext cx="90344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7354" y="469318"/>
            <a:ext cx="5377507" cy="3024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3631436"/>
            <a:ext cx="5744588" cy="32304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47673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9034463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36183" y="762512"/>
            <a:ext cx="2187432" cy="20450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6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1030" y="1768102"/>
            <a:ext cx="4531296" cy="3342416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923417"/>
            <a:ext cx="1761404" cy="19333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45444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авоъгълник 3"/>
          <p:cNvSpPr/>
          <p:nvPr/>
        </p:nvSpPr>
        <p:spPr>
          <a:xfrm>
            <a:off x="495287" y="132601"/>
            <a:ext cx="878497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Живот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и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работа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в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космоса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(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дигитална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книга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,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макети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 и </a:t>
            </a:r>
            <a:r>
              <a:rPr lang="en-US" sz="2000" b="1" dirty="0" err="1">
                <a:solidFill>
                  <a:schemeClr val="bg1"/>
                </a:solidFill>
                <a:latin typeface="Times New Roman"/>
                <a:ea typeface="Times New Roman"/>
              </a:rPr>
              <a:t>рецепти</a:t>
            </a:r>
            <a:r>
              <a:rPr lang="en-US" sz="2000" b="1" dirty="0">
                <a:solidFill>
                  <a:schemeClr val="bg1"/>
                </a:solidFill>
                <a:latin typeface="Times New Roman"/>
                <a:ea typeface="Times New Roman"/>
              </a:rPr>
              <a:t>).</a:t>
            </a:r>
            <a:endParaRPr lang="bg-BG" sz="2000" b="1" dirty="0">
              <a:solidFill>
                <a:schemeClr val="bg1"/>
              </a:solidFill>
            </a:endParaRPr>
          </a:p>
        </p:txBody>
      </p:sp>
      <p:pic>
        <p:nvPicPr>
          <p:cNvPr id="15361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826" y="857692"/>
            <a:ext cx="5585397" cy="31409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3969622"/>
            <a:ext cx="5136231" cy="2888378"/>
          </a:xfrm>
          <a:prstGeom prst="rect">
            <a:avLst/>
          </a:prstGeom>
          <a:solidFill>
            <a:srgbClr val="FFFFFF">
              <a:shade val="85000"/>
            </a:srgbClr>
          </a:solidFill>
          <a:ln w="101600" cap="sq">
            <a:solidFill>
              <a:srgbClr val="FDFDFD"/>
            </a:solidFill>
            <a:miter lim="800000"/>
          </a:ln>
          <a:effectLst>
            <a:outerShdw blurRad="57150" dist="37500" dir="7560000" sy="98000" kx="110000" ky="200000" algn="tl" rotWithShape="0">
              <a:srgbClr val="000000">
                <a:alpha val="20000"/>
              </a:srgbClr>
            </a:outerShdw>
          </a:effectLst>
          <a:scene3d>
            <a:camera prst="perspectiveRelaxed">
              <a:rot lat="18960000" lon="0" rev="0"/>
            </a:camera>
            <a:lightRig rig="twoPt" dir="t">
              <a:rot lat="0" lon="0" rev="7200000"/>
            </a:lightRig>
          </a:scene3d>
          <a:sp3d prstMaterial="matte">
            <a:bevelT w="22860" h="1270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922016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714333" cy="66693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806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613" y="708274"/>
            <a:ext cx="8156575" cy="61150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9352" y="188640"/>
            <a:ext cx="88455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103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36" y="1196752"/>
            <a:ext cx="8445420" cy="5661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036" y="332656"/>
            <a:ext cx="8845550" cy="536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42558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81" y="0"/>
            <a:ext cx="9132719" cy="1288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авоъгълник 1"/>
          <p:cNvSpPr/>
          <p:nvPr/>
        </p:nvSpPr>
        <p:spPr>
          <a:xfrm>
            <a:off x="2007455" y="809489"/>
            <a:ext cx="691276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Слънчевата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 е огромна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според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човешките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разбирания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но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твърде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малка на фона на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цялата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Вселена.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Тя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обаче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е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нашият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по-голям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дом,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защото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без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нейния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съвършен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ред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нямаше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 </a:t>
            </a:r>
            <a:r>
              <a:rPr lang="ru-RU" sz="4000" b="1" dirty="0" err="1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съществува</a:t>
            </a:r>
            <a:r>
              <a:rPr lang="ru-RU" sz="4000" b="1" dirty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Земята</a:t>
            </a:r>
            <a:r>
              <a:rPr lang="bg-BG" sz="4000" b="1" dirty="0" smtClean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bg-BG" sz="4000" b="1" dirty="0" smtClean="0">
                <a:solidFill>
                  <a:srgbClr val="3D3D3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Пазете я!</a:t>
            </a:r>
            <a:endParaRPr lang="bg-BG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2962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ръх">
  <a:themeElements>
    <a:clrScheme name="По избор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F0000"/>
      </a:accent6>
      <a:hlink>
        <a:srgbClr val="0000FF"/>
      </a:hlink>
      <a:folHlink>
        <a:srgbClr val="800080"/>
      </a:folHlink>
    </a:clrScheme>
    <a:fontScheme name="Връх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Връх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104</TotalTime>
  <Words>125</Words>
  <Application>Microsoft Office PowerPoint</Application>
  <PresentationFormat>Презентация на цял екран (4:3)</PresentationFormat>
  <Paragraphs>9</Paragraphs>
  <Slides>25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25</vt:i4>
      </vt:variant>
    </vt:vector>
  </HeadingPairs>
  <TitlesOfParts>
    <vt:vector size="26" baseType="lpstr">
      <vt:lpstr>Връх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  <vt:lpstr>Презентация на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Sabina</dc:creator>
  <cp:lastModifiedBy>Sabina</cp:lastModifiedBy>
  <cp:revision>14</cp:revision>
  <dcterms:created xsi:type="dcterms:W3CDTF">2026-06-22T20:52:04Z</dcterms:created>
  <dcterms:modified xsi:type="dcterms:W3CDTF">2026-06-23T18:49:00Z</dcterms:modified>
</cp:coreProperties>
</file>